
<file path=[Content_Types].xml><?xml version="1.0" encoding="utf-8"?>
<Types xmlns="http://schemas.openxmlformats.org/package/2006/content-types">
  <Override PartName="/ppt/notesSlides/notesSlide24.xml" ContentType="application/vnd.openxmlformats-officedocument.presentationml.notesSlide+xml"/>
  <Default Extension="rels" ContentType="application/vnd.openxmlformats-package.relationships+xml"/>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31.xml" ContentType="application/vnd.openxmlformats-officedocument.presentationml.notesSlide+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notesSlides/notesSlide30.xml" ContentType="application/vnd.openxmlformats-officedocument.presentationml.notesSlide+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slides/slide36.xml" ContentType="application/vnd.openxmlformats-officedocument.presentationml.slide+xml"/>
  <Default Extension="emf" ContentType="image/x-emf"/>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slides/slide35.xml" ContentType="application/vnd.openxmlformats-officedocument.presentationml.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Override PartName="/docProps/app.xml" ContentType="application/vnd.openxmlformats-officedocument.extended-properties+xml"/>
  <Override PartName="/ppt/notesSlides/notesSlide4.xml" ContentType="application/vnd.openxmlformats-officedocument.presentationml.notesSlide+xml"/>
  <Override PartName="/ppt/slides/slide24.xml" ContentType="application/vnd.openxmlformats-officedocument.presentationml.slide+xml"/>
  <Override PartName="/ppt/notesSlides/notesSlide10.xml" ContentType="application/vnd.openxmlformats-officedocument.presentationml.notesSlide+xml"/>
  <Override PartName="/ppt/notesSlides/notesSlide26.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Override PartName="/ppt/viewProps.xml" ContentType="application/vnd.openxmlformats-officedocument.presentationml.viewProps+xml"/>
  <Default Extension="jpeg" ContentType="image/jpeg"/>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39.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notesSlides/notesSlide25.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Default Extension="tiff" ContentType="image/tiff"/>
  <Override PartName="/ppt/notesSlides/notesSlide17.xml" ContentType="application/vnd.openxmlformats-officedocument.presentationml.notesSlide+xml"/>
  <Override PartName="/ppt/notesSlides/notesSlide32.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s/slide31.xml" ContentType="application/vnd.openxmlformats-officedocument.presentationml.slide+xml"/>
  <Default Extension="bin" ContentType="application/vnd.openxmlformats-officedocument.presentationml.printerSettings"/>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794" r:id="rId1"/>
  </p:sldMasterIdLst>
  <p:notesMasterIdLst>
    <p:notesMasterId r:id="rId41"/>
  </p:notesMasterIdLst>
  <p:sldIdLst>
    <p:sldId id="259" r:id="rId2"/>
    <p:sldId id="269" r:id="rId3"/>
    <p:sldId id="290" r:id="rId4"/>
    <p:sldId id="291"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294" r:id="rId20"/>
    <p:sldId id="302" r:id="rId21"/>
    <p:sldId id="304" r:id="rId22"/>
    <p:sldId id="303" r:id="rId23"/>
    <p:sldId id="305" r:id="rId24"/>
    <p:sldId id="278" r:id="rId25"/>
    <p:sldId id="273" r:id="rId26"/>
    <p:sldId id="289" r:id="rId27"/>
    <p:sldId id="262" r:id="rId28"/>
    <p:sldId id="264" r:id="rId29"/>
    <p:sldId id="265" r:id="rId30"/>
    <p:sldId id="267" r:id="rId31"/>
    <p:sldId id="268" r:id="rId32"/>
    <p:sldId id="281" r:id="rId33"/>
    <p:sldId id="271" r:id="rId34"/>
    <p:sldId id="280" r:id="rId35"/>
    <p:sldId id="284" r:id="rId36"/>
    <p:sldId id="285" r:id="rId37"/>
    <p:sldId id="286" r:id="rId38"/>
    <p:sldId id="287" r:id="rId39"/>
    <p:sldId id="261"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413B36"/>
    <a:srgbClr val="403732"/>
    <a:srgbClr val="80340C"/>
    <a:srgbClr val="FFFFFF"/>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62069" autoAdjust="0"/>
  </p:normalViewPr>
  <p:slideViewPr>
    <p:cSldViewPr snapToGrid="0" snapToObjects="1">
      <p:cViewPr varScale="1">
        <p:scale>
          <a:sx n="134" d="100"/>
          <a:sy n="134" d="100"/>
        </p:scale>
        <p:origin x="-1720" y="-11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6/13/14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a:t>
            </a:r>
            <a:r>
              <a:rPr lang="en-US" baseline="0" dirty="0" err="1" smtClean="0"/>
              <a:t>WebGL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02692152"/>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02692152"/>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02692152"/>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02692152"/>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700</a:t>
            </a:r>
          </a:p>
          <a:p>
            <a:endParaRPr lang="en-US" dirty="0" smtClean="0"/>
          </a:p>
          <a:p>
            <a:r>
              <a:rPr lang="en-US" dirty="0" smtClean="0"/>
              <a:t>TODO</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/~cis565/StudentWork-2011S.htm</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02692152"/>
      </p:ext>
    </p:extLst>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a:p>
            <a:endParaRPr lang="en-US" dirty="0" smtClean="0"/>
          </a:p>
          <a:p>
            <a:r>
              <a:rPr lang="en-US" dirty="0" smtClean="0"/>
              <a:t>Nop is now a graphics engineer at Storm8.</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73945530"/>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a:p>
            <a:endParaRPr lang="en-US" dirty="0" smtClean="0"/>
          </a:p>
          <a:p>
            <a:r>
              <a:rPr lang="en-US" dirty="0" smtClean="0"/>
              <a:t>Alice is now a masters student at University of Pennsylvania.</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73945530"/>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a:p>
            <a:endParaRPr lang="en-US" dirty="0" smtClean="0"/>
          </a:p>
          <a:p>
            <a:r>
              <a:rPr lang="en-US" dirty="0" smtClean="0"/>
              <a:t>Hao is now a developer at Sony (TODO: verify).  Guanyu is a Front End Engineer</a:t>
            </a:r>
            <a:r>
              <a:rPr lang="en-US" baseline="0" dirty="0" smtClean="0"/>
              <a:t> at </a:t>
            </a:r>
            <a:r>
              <a:rPr lang="en-US" dirty="0" smtClean="0"/>
              <a:t>Drawbridge, Inc.</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73945530"/>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a:p>
            <a:endParaRPr lang="en-US" dirty="0" smtClean="0"/>
          </a:p>
          <a:p>
            <a:r>
              <a:rPr lang="en-US" dirty="0" smtClean="0"/>
              <a:t>Sijie is now TODO.  Yuqin is now</a:t>
            </a:r>
            <a:r>
              <a:rPr lang="en-US" baseline="0" dirty="0" smtClean="0"/>
              <a:t> TODO.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73945530"/>
      </p:ext>
    </p:extLst>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Sec3 engine: http://</a:t>
            </a:r>
            <a:r>
              <a:rPr lang="en-US" dirty="0" err="1" smtClean="0"/>
              <a:t>www.noahbenjaminlyons.com</a:t>
            </a:r>
            <a:r>
              <a:rPr lang="en-US" dirty="0" smtClean="0"/>
              <a:t>/sec3/</a:t>
            </a:r>
          </a:p>
          <a:p>
            <a:r>
              <a:rPr lang="en-US" dirty="0" smtClean="0"/>
              <a:t>Demo: http://alexmiller12.github.io/WebGL-Fluids/</a:t>
            </a:r>
          </a:p>
          <a:p>
            <a:r>
              <a:rPr lang="en-US" dirty="0" smtClean="0"/>
              <a:t>Slides: Any update here?  I'd love to be able to link to any of your articles, slides, videos, demos in my SIGGRAPH talk which I've started working on now.</a:t>
            </a:r>
          </a:p>
          <a:p>
            <a:endParaRPr lang="en-US" dirty="0" smtClean="0"/>
          </a:p>
          <a:p>
            <a:r>
              <a:rPr lang="en-US" dirty="0" smtClean="0"/>
              <a:t>Thanks,</a:t>
            </a:r>
          </a:p>
          <a:p>
            <a:r>
              <a:rPr lang="en-US" dirty="0" smtClean="0"/>
              <a:t>Patrick</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73945530"/>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02692152"/>
      </p:ext>
    </p:extLst>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19451582"/>
      </p:ext>
    </p:extLst>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pPr marL="171450" indent="-171450">
              <a:buFontTx/>
              <a:buChar char="•"/>
            </a:pPr>
            <a:endParaRPr lang="en-US" dirty="0" smtClean="0"/>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37724175"/>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70731235"/>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r>
              <a:rPr lang="en-US" baseline="0" dirty="0" smtClean="0"/>
              <a:t>.</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r>
              <a:rPr lang="en-US" baseline="0" dirty="0" smtClean="0"/>
              <a:t>.</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85267005"/>
      </p:ext>
    </p:extLst>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48152395"/>
      </p:ext>
    </p:extLst>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37724175"/>
      </p:ext>
    </p:extLst>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69930154"/>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indent="-171450">
              <a:buFont typeface="Arial"/>
              <a:buChar char="•"/>
            </a:pPr>
            <a:r>
              <a:rPr lang="en-US" baseline="0" dirty="0" smtClean="0"/>
              <a:t>Udacity course</a:t>
            </a:r>
          </a:p>
          <a:p>
            <a:pPr marL="171450" indent="-171450">
              <a:buFont typeface="Arial"/>
              <a:buChar char="•"/>
            </a:pPr>
            <a:r>
              <a:rPr lang="en-US" baseline="0" dirty="0" smtClean="0"/>
              <a:t>~48K 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Course: https://</a:t>
            </a:r>
            <a:r>
              <a:rPr lang="en-US" baseline="0" dirty="0" err="1" smtClean="0"/>
              <a:t>www.udacity.com</a:t>
            </a:r>
            <a:r>
              <a:rPr lang="en-US" baseline="0" dirty="0" smtClean="0"/>
              <a:t>/course/cs291</a:t>
            </a:r>
          </a:p>
          <a:p>
            <a:pPr marL="171450" indent="-171450">
              <a:buFont typeface="Arial"/>
              <a:buChar char="•"/>
            </a:pPr>
            <a:r>
              <a:rPr lang="en-US" baseline="0" dirty="0" smtClean="0"/>
              <a:t>Talk on teaching the course:  http://cis565-fall-2013.github.io/lectures/11-04-Computer-Graphics-in-a-MOOC-Beyond-the-Hype-and-Hysteria.pptx</a:t>
            </a:r>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a:t>
            </a:r>
            <a:r>
              <a:rPr lang="en-US" baseline="0" dirty="0" smtClean="0"/>
              <a:t> moves from </a:t>
            </a:r>
            <a:r>
              <a:rPr lang="en-US" baseline="0" dirty="0" smtClean="0"/>
              <a:t>OpenGL to WebGL in 2014</a:t>
            </a:r>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80226203"/>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dirty="0" smtClean="0"/>
              <a:t>Google Maps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/presentation/d/1zZgkOcQmpq2vHy9B6_2tF49ILKeasLqXrsrCn-Ni_vY/edit</a:t>
            </a:r>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2659352"/>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02692152"/>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02692152"/>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6/13/14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6/13/14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6/13/14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6/13/14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6/13/14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6/13/14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6/13/14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6/13/14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6/13/14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6/13/14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6/13/14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6/13/14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6.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7.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29.png"/><Relationship Id="rId5" Type="http://schemas.openxmlformats.org/officeDocument/2006/relationships/hyperlink" Target="http://webglstats.com/" TargetMode="External"/><Relationship Id="rId6" Type="http://schemas.openxmlformats.org/officeDocument/2006/relationships/image" Target="../media/image30.png"/><Relationship Id="rId7" Type="http://schemas.openxmlformats.org/officeDocument/2006/relationships/hyperlink" Target="http://toji.github.io/texture-tester/" TargetMode="External"/><Relationship Id="rId8"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3.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7.png"/><Relationship Id="rId5" Type="http://schemas.openxmlformats.org/officeDocument/2006/relationships/hyperlink" Target="https://www.udacity.com/course/cs291" TargetMode="External"/><Relationship Id="rId6" Type="http://schemas.openxmlformats.org/officeDocument/2006/relationships/image" Target="../media/image8.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race.assassinscreedpirates.com/" TargetMode="External"/><Relationship Id="rId4" Type="http://schemas.openxmlformats.org/officeDocument/2006/relationships/image" Target="../media/image9.png"/><Relationship Id="rId5" Type="http://schemas.openxmlformats.org/officeDocument/2006/relationships/hyperlink" Target="http://beta.unity3d.com/jonas/AngryBots/" TargetMode="External"/><Relationship Id="rId6" Type="http://schemas.openxmlformats.org/officeDocument/2006/relationships/image" Target="../media/image10.png"/><Relationship Id="rId7" Type="http://schemas.openxmlformats.org/officeDocument/2006/relationships/hyperlink" Target="https://www.youtube.com/watch?v=a3TTeEGdRsA" TargetMode="External"/><Relationship Id="rId8" Type="http://schemas.openxmlformats.org/officeDocument/2006/relationships/image" Target="../media/image11.png"/><Relationship Id="rId9" Type="http://schemas.openxmlformats.org/officeDocument/2006/relationships/hyperlink" Target="https://www.youtube.com/watch?v=c2uNDlP4RiE" TargetMode="External"/><Relationship Id="rId10"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0" y="569906"/>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362662"/>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362662"/>
            <a:ext cx="2775782" cy="923330"/>
          </a:xfrm>
          <a:prstGeom prst="rect">
            <a:avLst/>
          </a:prstGeom>
          <a:noFill/>
        </p:spPr>
        <p:txBody>
          <a:bodyPr wrap="none" rtlCol="0">
            <a:spAutoFit/>
          </a:bodyPr>
          <a:lstStyle/>
          <a:p>
            <a:r>
              <a:rPr lang="en-US" dirty="0" smtClean="0">
                <a:solidFill>
                  <a:srgbClr val="413B36"/>
                </a:solidFill>
              </a:rPr>
              <a:t>Ed Angel</a:t>
            </a:r>
            <a:endParaRPr lang="en-US" dirty="0" smtClean="0">
              <a:solidFill>
                <a:srgbClr val="413B36"/>
              </a:solidFill>
            </a:endParaRP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305837" y="4537026"/>
            <a:ext cx="1221086" cy="606473"/>
          </a:xfrm>
          <a:prstGeom prst="rect">
            <a:avLst/>
          </a:prstGeom>
        </p:spPr>
      </p:pic>
      <p:pic>
        <p:nvPicPr>
          <p:cNvPr id="9" name="Picture 8" descr="penn_fulllogo.EPS"/>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181307" y="4609502"/>
            <a:ext cx="1400297" cy="461521"/>
          </a:xfrm>
          <a:prstGeom prst="rect">
            <a:avLst/>
          </a:prstGeom>
        </p:spPr>
      </p:pic>
      <p:pic>
        <p:nvPicPr>
          <p:cNvPr id="14" name="Picture 13"/>
          <p:cNvPicPr>
            <a:picLocks noChangeAspect="1"/>
          </p:cNvPicPr>
          <p:nvPr/>
        </p:nvPicPr>
        <p:blipFill>
          <a:blip r:embed="rId5"/>
          <a:stretch>
            <a:fillRect/>
          </a:stretch>
        </p:blipFill>
        <p:spPr>
          <a:xfrm>
            <a:off x="3738707" y="4593399"/>
            <a:ext cx="1230816" cy="493727"/>
          </a:xfrm>
          <a:prstGeom prst="rect">
            <a:avLst/>
          </a:prstGeom>
        </p:spPr>
      </p:pic>
      <p:pic>
        <p:nvPicPr>
          <p:cNvPr id="10" name="Picture 9" descr="UNM_Logo_Sp_Vert_CMYK.eps"/>
          <p:cNvPicPr>
            <a:picLocks noChangeAspect="1"/>
          </p:cNvPicPr>
          <p:nvPr/>
        </p:nvPicPr>
        <p:blipFill>
          <a:blip r:embed="rId6"/>
          <a:stretch>
            <a:fillRect/>
          </a:stretch>
        </p:blipFill>
        <p:spPr>
          <a:xfrm>
            <a:off x="7020694" y="4085516"/>
            <a:ext cx="1834705" cy="90301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375872" y="4307681"/>
            <a:ext cx="1682856" cy="835819"/>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93365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93731170"/>
      </p:ext>
    </p:extLst>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a:srcRect l="-14907" r="-14907"/>
          <a:stretch>
            <a:fillRect/>
          </a:stretch>
        </p:blipFill>
        <p:spPr>
          <a:xfrm>
            <a:off x="457200" y="1063229"/>
            <a:ext cx="8229600" cy="3394472"/>
          </a:xfrm>
        </p:spPr>
      </p:pic>
      <p:sp>
        <p:nvSpPr>
          <p:cNvPr id="5" name="TextBox 4"/>
          <p:cNvSpPr txBox="1"/>
          <p:nvPr/>
        </p:nvSpPr>
        <p:spPr>
          <a:xfrm>
            <a:off x="2293701" y="4662556"/>
            <a:ext cx="5080263" cy="369332"/>
          </a:xfrm>
          <a:prstGeom prst="rect">
            <a:avLst/>
          </a:prstGeom>
          <a:noFill/>
        </p:spPr>
        <p:txBody>
          <a:bodyPr wrap="square" rtlCol="0">
            <a:spAutoFit/>
          </a:bodyPr>
          <a:lstStyle/>
          <a:p>
            <a:r>
              <a:rPr lang="en-US" dirty="0" smtClean="0"/>
              <a:t>Stephen Harding</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p:cNvPicPr>
            <a:picLocks noGrp="1" noChangeAspect="1"/>
          </p:cNvPicPr>
          <p:nvPr>
            <p:ph idx="1"/>
          </p:nvPr>
        </p:nvPicPr>
        <p:blipFill>
          <a:blip r:embed="rId3"/>
          <a:srcRect l="-95482" r="-95482"/>
          <a:stretch>
            <a:fillRect/>
          </a:stretch>
        </p:blip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p:cNvPicPr>
            <a:picLocks noGrp="1" noChangeAspect="1"/>
          </p:cNvPicPr>
          <p:nvPr>
            <p:ph idx="1"/>
          </p:nvPr>
        </p:nvPicPr>
        <p:blipFill>
          <a:blip r:embed="rId3"/>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r>
              <a:rPr lang="en-US" dirty="0" smtClean="0"/>
              <a:t>Zach </a:t>
            </a:r>
            <a:r>
              <a:rPr lang="en-US" dirty="0" err="1" smtClean="0"/>
              <a:t>Friendland</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t>
            </a:r>
            <a:r>
              <a:rPr lang="en-US" sz="3600" dirty="0" smtClean="0"/>
              <a:t>Animated </a:t>
            </a:r>
            <a:r>
              <a:rPr lang="en-US" sz="3600" dirty="0" err="1" smtClean="0"/>
              <a:t>Voronoi</a:t>
            </a:r>
            <a:r>
              <a:rPr lang="en-US" sz="3600" dirty="0" smtClean="0"/>
              <a:t> Diagram</a:t>
            </a:r>
            <a:endParaRPr lang="en-US" sz="3600" dirty="0"/>
          </a:p>
        </p:txBody>
      </p:sp>
      <p:pic>
        <p:nvPicPr>
          <p:cNvPr id="4" name="Content Placeholder 3" descr="corriveau.tiff"/>
          <p:cNvPicPr>
            <a:picLocks noGrp="1" noChangeAspect="1"/>
          </p:cNvPicPr>
          <p:nvPr>
            <p:ph idx="1"/>
          </p:nvPr>
        </p:nvPicPr>
        <p:blipFill>
          <a:blip r:embed="rId3"/>
          <a:srcRect l="-77560" r="-77560"/>
          <a:stretch>
            <a:fillRect/>
          </a:stretch>
        </p:blip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From OpenGL to WebGL</a:t>
            </a:r>
            <a:endParaRPr lang="en-US" sz="7200" dirty="0"/>
          </a:p>
        </p:txBody>
      </p:sp>
      <p:pic>
        <p:nvPicPr>
          <p:cNvPr id="3" name="Picture 2" descr="WebGL_300.pn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375872" y="4307681"/>
            <a:ext cx="1682856" cy="835819"/>
          </a:xfrm>
          <a:prstGeom prst="rect">
            <a:avLst/>
          </a:prstGeom>
        </p:spPr>
      </p:pic>
      <p:pic>
        <p:nvPicPr>
          <p:cNvPr id="4" name="Picture 3" descr="OpenGL_300.png"/>
          <p:cNvPicPr>
            <a:picLocks noChangeAspect="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573004" y="4307681"/>
            <a:ext cx="1682857" cy="835819"/>
          </a:xfrm>
          <a:prstGeom prst="rect">
            <a:avLst/>
          </a:prstGeom>
        </p:spPr>
      </p:pic>
      <p:sp>
        <p:nvSpPr>
          <p:cNvPr id="5" name="Right Arrow 4"/>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933658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From OpenGL to WebGL</a:t>
            </a:r>
          </a:p>
          <a:p>
            <a:r>
              <a:rPr lang="en-US" dirty="0" smtClean="0"/>
              <a:t>Student Projects</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412354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platform dependent problems</a:t>
            </a:r>
          </a:p>
          <a:p>
            <a:pPr lvl="1"/>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TODO</a:t>
            </a:r>
            <a:endParaRPr lang="en-US" sz="72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072681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Student Projects</a:t>
            </a:r>
            <a:endParaRPr lang="en-US" sz="7200" dirty="0"/>
          </a:p>
        </p:txBody>
      </p:sp>
      <p:pic>
        <p:nvPicPr>
          <p:cNvPr id="3" name="Picture 2" descr="penn_fulllogo.EPS"/>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625306" y="3387049"/>
            <a:ext cx="1400297" cy="461521"/>
          </a:xfrm>
          <a:prstGeom prst="rect">
            <a:avLst/>
          </a:prstGeom>
        </p:spPr>
      </p:pic>
      <p:pic>
        <p:nvPicPr>
          <p:cNvPr id="5" name="Picture 4" descr="UNM_Logo_Sp_Vert_CMYK.eps"/>
          <p:cNvPicPr>
            <a:picLocks noChangeAspect="1"/>
          </p:cNvPicPr>
          <p:nvPr/>
        </p:nvPicPr>
        <p:blipFill>
          <a:blip r:embed="rId4"/>
          <a:stretch>
            <a:fillRect/>
          </a:stretch>
        </p:blipFill>
        <p:spPr>
          <a:xfrm>
            <a:off x="4856085" y="3145927"/>
            <a:ext cx="1740674" cy="85673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354183213"/>
      </p:ext>
    </p:extLst>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TODO</a:t>
            </a:r>
            <a:endParaRPr lang="en-US" sz="72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00959785"/>
      </p:ext>
    </p:extLst>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5733297"/>
      </p:ext>
    </p:extLst>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1" y="1200150"/>
            <a:ext cx="6175211" cy="344736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83854736"/>
      </p:ext>
    </p:extLst>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1220203"/>
            <a:ext cx="6477000" cy="3408947"/>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55271425"/>
      </p:ext>
    </p:extLst>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Canvas 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7028372" y="4092737"/>
            <a:ext cx="2115628" cy="1050763"/>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37826132"/>
      </p:ext>
    </p:extLst>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83658912"/>
      </p:ext>
    </p:extLst>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sp>
        <p:nvSpPr>
          <p:cNvPr id="6" name="Title 1"/>
          <p:cNvSpPr txBox="1">
            <a:spLocks/>
          </p:cNvSpPr>
          <p:nvPr/>
        </p:nvSpPr>
        <p:spPr>
          <a:xfrm>
            <a:off x="457200" y="2057400"/>
            <a:ext cx="8229600" cy="102870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7200" smtClean="0"/>
              <a:t>TODO</a:t>
            </a:r>
            <a:endParaRPr lang="en-US" sz="72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72984921"/>
      </p:ext>
    </p:extLst>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93365883"/>
      </p:ext>
    </p:extLst>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a:stretch>
            <a:fillRect/>
          </a:stretch>
        </p:blipFill>
        <p:spPr>
          <a:xfrm>
            <a:off x="1985725" y="1266658"/>
            <a:ext cx="5172550" cy="3623576"/>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24889187"/>
      </p:ext>
    </p:extLst>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a:stretch>
            <a:fillRect/>
          </a:stretch>
        </p:blipFill>
        <p:spPr>
          <a:xfrm>
            <a:off x="5181600" y="2457450"/>
            <a:ext cx="3352800" cy="1850473"/>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699395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76720724"/>
      </p:ext>
    </p:extLst>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a:stretch>
            <a:fillRect/>
          </a:stretch>
        </p:blipFill>
        <p:spPr>
          <a:xfrm>
            <a:off x="4191000" y="1371600"/>
            <a:ext cx="4572000" cy="228267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91320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a:stretch>
            <a:fillRect/>
          </a:stretch>
        </p:blipFill>
        <p:spPr>
          <a:xfrm>
            <a:off x="5334000" y="1371600"/>
            <a:ext cx="3576384" cy="1658094"/>
          </a:xfrm>
          <a:prstGeom prst="rect">
            <a:avLst/>
          </a:prstGeom>
        </p:spPr>
      </p:pic>
      <p:pic>
        <p:nvPicPr>
          <p:cNvPr id="3" name="Picture 2"/>
          <p:cNvPicPr>
            <a:picLocks noChangeAspect="1"/>
          </p:cNvPicPr>
          <p:nvPr/>
        </p:nvPicPr>
        <p:blipFill>
          <a:blip r:embed="rId4"/>
          <a:stretch>
            <a:fillRect/>
          </a:stretch>
        </p:blipFill>
        <p:spPr>
          <a:xfrm>
            <a:off x="685800" y="2343150"/>
            <a:ext cx="4648200" cy="2253742"/>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150186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342391"/>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342391"/>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96244142"/>
      </p:ext>
    </p:extLst>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a:t>
            </a:r>
            <a:r>
              <a:rPr lang="en-US" dirty="0" err="1" smtClean="0"/>
              <a:t>WebGL</a:t>
            </a:r>
            <a:r>
              <a:rPr lang="en-US" dirty="0" smtClean="0"/>
              <a:t> and why teach with it?</a:t>
            </a:r>
            <a:endParaRPr lang="en-US" dirty="0"/>
          </a:p>
        </p:txBody>
      </p:sp>
      <p:sp>
        <p:nvSpPr>
          <p:cNvPr id="3" name="Content Placeholder 2"/>
          <p:cNvSpPr>
            <a:spLocks noGrp="1"/>
          </p:cNvSpPr>
          <p:nvPr>
            <p:ph idx="1"/>
          </p:nvPr>
        </p:nvSpPr>
        <p:spPr/>
        <p:txBody>
          <a:bodyPr>
            <a:normAutofit/>
          </a:bodyPr>
          <a:lstStyle/>
          <a:p>
            <a:r>
              <a:rPr lang="en-US" dirty="0" smtClean="0"/>
              <a:t>Broad deployment – web and mobile</a:t>
            </a:r>
          </a:p>
          <a:p>
            <a:r>
              <a:rPr lang="en-US" dirty="0" smtClean="0"/>
              <a:t>No system dependencies</a:t>
            </a:r>
          </a:p>
          <a:p>
            <a:r>
              <a:rPr lang="en-US" dirty="0" smtClean="0"/>
              <a:t>Uses local resources</a:t>
            </a:r>
          </a:p>
          <a:p>
            <a:r>
              <a:rPr lang="en-US" dirty="0" smtClean="0"/>
              <a:t>Integrates with other web applications</a:t>
            </a:r>
          </a:p>
          <a:p>
            <a:r>
              <a:rPr lang="en-US" dirty="0" smtClean="0"/>
              <a:t>low barrier to entry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077380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a:stretch>
            <a:fillRect/>
          </a:stretch>
        </p:blipFill>
        <p:spPr>
          <a:xfrm>
            <a:off x="6109397" y="3130676"/>
            <a:ext cx="1264352" cy="948264"/>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97860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a:stretch>
            <a:fillRect/>
          </a:stretch>
        </p:blipFill>
        <p:spPr>
          <a:xfrm>
            <a:off x="5037574" y="3450432"/>
            <a:ext cx="2321662" cy="1403747"/>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95003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2667</TotalTime>
  <Words>2987</Words>
  <Application>Microsoft Macintosh PowerPoint</Application>
  <PresentationFormat>On-screen Show (16:9)</PresentationFormat>
  <Paragraphs>360</Paragraphs>
  <Slides>39</Slides>
  <Notes>32</Notes>
  <HiddenSlides>0</HiddenSlides>
  <MMClips>0</MMClips>
  <ScaleCrop>false</ScaleCrop>
  <HeadingPairs>
    <vt:vector size="4" baseType="variant">
      <vt:variant>
        <vt:lpstr>Design Template</vt:lpstr>
      </vt:variant>
      <vt:variant>
        <vt:i4>1</vt:i4>
      </vt:variant>
      <vt:variant>
        <vt:lpstr>Slide Titles</vt:lpstr>
      </vt:variant>
      <vt:variant>
        <vt:i4>39</vt:i4>
      </vt:variant>
    </vt:vector>
  </HeadingPairs>
  <TitlesOfParts>
    <vt:vector size="40" baseType="lpstr">
      <vt:lpstr>S14_Preso</vt:lpstr>
      <vt:lpstr>Slide 1</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From OpenGL to WebGL</vt:lpstr>
      <vt:lpstr>From OpenGL to WebGL</vt:lpstr>
      <vt:lpstr>Differences</vt:lpstr>
      <vt:lpstr>Results</vt:lpstr>
      <vt:lpstr>Slide 23</vt:lpstr>
      <vt:lpstr>TODO</vt:lpstr>
      <vt:lpstr>Student Projects</vt:lpstr>
      <vt:lpstr>TODO</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Contact Info</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Ed Angel</cp:lastModifiedBy>
  <cp:revision>58</cp:revision>
  <cp:lastPrinted>2014-06-09T22:22:00Z</cp:lastPrinted>
  <dcterms:created xsi:type="dcterms:W3CDTF">2014-06-13T14:24:46Z</dcterms:created>
  <dcterms:modified xsi:type="dcterms:W3CDTF">2014-06-13T19:16:18Z</dcterms:modified>
</cp:coreProperties>
</file>